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6" r:id="rId5"/>
    <p:sldId id="267" r:id="rId6"/>
    <p:sldId id="272" r:id="rId7"/>
    <p:sldId id="268" r:id="rId8"/>
    <p:sldId id="269" r:id="rId9"/>
    <p:sldId id="273" r:id="rId10"/>
    <p:sldId id="274" r:id="rId11"/>
    <p:sldId id="275" r:id="rId12"/>
    <p:sldId id="276" r:id="rId13"/>
    <p:sldId id="271" r:id="rId14"/>
    <p:sldId id="277" r:id="rId15"/>
    <p:sldId id="278" r:id="rId16"/>
    <p:sldId id="279" r:id="rId17"/>
    <p:sldId id="280" r:id="rId18"/>
    <p:sldId id="283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3004B2-8369-451D-9A1F-B596E5CAF041}" type="datetime1">
              <a:rPr lang="it-IT" smtClean="0"/>
              <a:t>04/06/2023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08A77-7AEE-4ED9-8E3C-1469AA451358}" type="datetime1">
              <a:rPr lang="it-IT" noProof="1" dirty="0" smtClean="0"/>
              <a:t>04/06/2023</a:t>
            </a:fld>
            <a:endParaRPr lang="it-IT" noProof="1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1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1"/>
              <a:t>Fare clic per modificare gli stili del testo dello schema</a:t>
            </a:r>
          </a:p>
          <a:p>
            <a:pPr lvl="1" rtl="0"/>
            <a:r>
              <a:rPr lang="it-IT" noProof="1"/>
              <a:t>Secondo livello</a:t>
            </a:r>
          </a:p>
          <a:p>
            <a:pPr lvl="2" rtl="0"/>
            <a:r>
              <a:rPr lang="it-IT" noProof="1"/>
              <a:t>Terzo livello</a:t>
            </a:r>
          </a:p>
          <a:p>
            <a:pPr lvl="3" rtl="0"/>
            <a:r>
              <a:rPr lang="it-IT" noProof="1"/>
              <a:t>Quarto livello</a:t>
            </a:r>
          </a:p>
          <a:p>
            <a:pPr lvl="4" rtl="0"/>
            <a:r>
              <a:rPr lang="it-IT" noProof="1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it-IT" noProof="1" dirty="0" smtClean="0"/>
              <a:t>‹N›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33D7A2-C585-48BF-BF8C-C21FDC051F7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71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0862899-766B-4082-BAA0-178F38016F93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igura a mano libera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igura a mano libera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F1A19-F880-47E0-98DC-C177BCB8AC90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B49E80-52FF-4F3D-9988-CACB27FAEEB6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C81C9B-4F41-4F07-841A-6A06165AC1DB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12DF08B-F248-4CAD-96C6-8632BBD6918C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Figura a mano libera 6" title="Indicatore di taglio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D0629-69C5-4362-B02E-5C78F369FDF9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2CD4CB-F63C-4C45-BF2B-75722E554318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DB86C9-D6E7-4D4A-BAB1-AD234D46228D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63D703-4896-4524-99DA-39B9E0C9EB02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F3BED5E-CF6F-43F4-B3D5-96E3062CF354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C0C4A1A-56F6-4A2B-A6AE-A88CE3F82080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223A4E6-D291-4A3F-8F7D-8B11904D36EE}" type="datetime1">
              <a:rPr lang="it-IT" noProof="0" smtClean="0"/>
              <a:t>04/06/2023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late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sciencedirect.com/science/article/pii/S2352340922010356#bib0003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.co/vVv5cNGd5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23" name="Immagine 22" descr="primissimo piano di un grafico a line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it-IT" sz="3600" dirty="0">
                <a:solidFill>
                  <a:srgbClr val="FFFFFF"/>
                </a:solidFill>
              </a:rPr>
              <a:t>HATE SPEECH DETECTION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Autofit/>
          </a:bodyPr>
          <a:lstStyle/>
          <a:p>
            <a:pPr algn="l" rtl="0">
              <a:spcAft>
                <a:spcPts val="600"/>
              </a:spcAft>
            </a:pPr>
            <a:r>
              <a:rPr lang="it-IT" sz="1200" dirty="0">
                <a:solidFill>
                  <a:srgbClr val="FFFFFF"/>
                </a:solidFill>
              </a:rPr>
              <a:t>Project for</a:t>
            </a:r>
            <a:r>
              <a:rPr lang="en-US" sz="1200" dirty="0">
                <a:solidFill>
                  <a:srgbClr val="FFFFFF"/>
                </a:solidFill>
              </a:rPr>
              <a:t> Artificial intelligence for Cybersecurity 22/23</a:t>
            </a:r>
          </a:p>
          <a:p>
            <a:pPr algn="l" rtl="0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Filippo Sechi</a:t>
            </a:r>
            <a:endParaRPr lang="it-IT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A9DEA-AD0D-8032-0487-C4ADF3DD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DATA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E7C6A0A-61F2-A7A0-04FF-9A17EA4C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38" y="2127489"/>
            <a:ext cx="2654924" cy="277986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F3AF7F-9DDF-2BAA-3A91-C6312F9DA19F}"/>
              </a:ext>
            </a:extLst>
          </p:cNvPr>
          <p:cNvSpPr txBox="1"/>
          <p:nvPr/>
        </p:nvSpPr>
        <p:spPr>
          <a:xfrm>
            <a:off x="897147" y="1802368"/>
            <a:ext cx="565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Let’s see how labels are distributed in the whole dataset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DAD4C78-F39F-477D-99ED-ABC83A47D98E}"/>
              </a:ext>
            </a:extLst>
          </p:cNvPr>
          <p:cNvSpPr txBox="1"/>
          <p:nvPr/>
        </p:nvSpPr>
        <p:spPr>
          <a:xfrm>
            <a:off x="8666669" y="1802368"/>
            <a:ext cx="251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 about profanities?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61FBA9F-66B8-A01B-69CF-C7EB0291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532" y="2229154"/>
            <a:ext cx="3451502" cy="2472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2788AD9-CA54-C576-316C-B0937FF71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576" y="4039679"/>
            <a:ext cx="3857625" cy="264795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42BEFB6-F4D9-1625-EBBA-F69E84E28188}"/>
              </a:ext>
            </a:extLst>
          </p:cNvPr>
          <p:cNvSpPr txBox="1"/>
          <p:nvPr/>
        </p:nvSpPr>
        <p:spPr>
          <a:xfrm>
            <a:off x="6096000" y="367034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And length?</a:t>
            </a:r>
          </a:p>
        </p:txBody>
      </p:sp>
    </p:spTree>
    <p:extLst>
      <p:ext uri="{BB962C8B-B14F-4D97-AF65-F5344CB8AC3E}">
        <p14:creationId xmlns:p14="http://schemas.microsoft.com/office/powerpoint/2010/main" val="393743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EFA07D2-A0E2-8DAE-ECCD-591CFFA71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5" b="67673"/>
          <a:stretch/>
        </p:blipFill>
        <p:spPr>
          <a:xfrm>
            <a:off x="698070" y="2342340"/>
            <a:ext cx="3777227" cy="365187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F0A9DEA-AD0D-8032-0487-C4ADF3DD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DATA ANALYSIS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69296E-01E7-661D-4141-751337C5CF2D}"/>
              </a:ext>
            </a:extLst>
          </p:cNvPr>
          <p:cNvSpPr txBox="1"/>
          <p:nvPr/>
        </p:nvSpPr>
        <p:spPr>
          <a:xfrm>
            <a:off x="3095242" y="1668032"/>
            <a:ext cx="600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the average count of all the attributes for each label?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64ECEFA-17D5-74BB-E5A0-D1965CEB5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98" b="33082"/>
          <a:stretch/>
        </p:blipFill>
        <p:spPr>
          <a:xfrm>
            <a:off x="4475297" y="2342340"/>
            <a:ext cx="3731381" cy="377629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F27D932-DCC1-E22A-7604-6C47E7745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7"/>
          <a:stretch/>
        </p:blipFill>
        <p:spPr>
          <a:xfrm>
            <a:off x="8206678" y="2342340"/>
            <a:ext cx="3913435" cy="388342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CC626F-DBE0-A3E5-B82C-D844F376330B}"/>
              </a:ext>
            </a:extLst>
          </p:cNvPr>
          <p:cNvSpPr txBox="1"/>
          <p:nvPr/>
        </p:nvSpPr>
        <p:spPr>
          <a:xfrm>
            <a:off x="2893959" y="6289275"/>
            <a:ext cx="692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Profanities and </a:t>
            </a:r>
            <a:r>
              <a:rPr lang="en-US" dirty="0" err="1"/>
              <a:t>Upper_case</a:t>
            </a:r>
            <a:r>
              <a:rPr lang="en-US" dirty="0"/>
              <a:t> seem to have a significant difference</a:t>
            </a:r>
          </a:p>
        </p:txBody>
      </p:sp>
    </p:spTree>
    <p:extLst>
      <p:ext uri="{BB962C8B-B14F-4D97-AF65-F5344CB8AC3E}">
        <p14:creationId xmlns:p14="http://schemas.microsoft.com/office/powerpoint/2010/main" val="337411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A9DEA-AD0D-8032-0487-C4ADF3DD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DATA ANALYSIS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C29C49-D1F6-BF65-6865-A857A419722C}"/>
              </a:ext>
            </a:extLst>
          </p:cNvPr>
          <p:cNvSpPr txBox="1"/>
          <p:nvPr/>
        </p:nvSpPr>
        <p:spPr>
          <a:xfrm>
            <a:off x="3786997" y="1428750"/>
            <a:ext cx="513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most frequent profanities and words?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ECFB587-5572-9B54-D6F4-A1FBBCDB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19" y="1788977"/>
            <a:ext cx="3467099" cy="25578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A1286AF-C909-1FEA-2D61-9073DFC8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007" y="4296302"/>
            <a:ext cx="3388384" cy="253707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3BBF912-77A1-545C-F285-A2FB984AB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001" y="4296302"/>
            <a:ext cx="3349922" cy="253707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9064CE6-72C7-1A7C-1FA4-9602277C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650" y="1750800"/>
            <a:ext cx="3467099" cy="259601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6EDA524-7FA1-7F81-E32B-CC53CEBA7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138" y="1765946"/>
            <a:ext cx="3477785" cy="256571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F21FB79-EB31-3487-46AB-B088A5032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877" y="4296302"/>
            <a:ext cx="3388384" cy="25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A9DEA-AD0D-8032-0487-C4ADF3DD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DATA ANALYSIS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4A13EC6-7E5D-5948-9921-4659FE250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792"/>
          <a:stretch/>
        </p:blipFill>
        <p:spPr>
          <a:xfrm>
            <a:off x="954655" y="1286622"/>
            <a:ext cx="3096884" cy="542038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BA2F7F-1DA8-DC9E-5492-62DDCEB63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30" b="33082"/>
          <a:stretch/>
        </p:blipFill>
        <p:spPr>
          <a:xfrm>
            <a:off x="4730149" y="1150380"/>
            <a:ext cx="3096884" cy="556410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5F6DF68-2F2B-1045-FEC4-792FD8A4A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044"/>
          <a:stretch/>
        </p:blipFill>
        <p:spPr>
          <a:xfrm>
            <a:off x="8505643" y="1255824"/>
            <a:ext cx="3096884" cy="537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A9DEA-AD0D-8032-0487-C4ADF3DD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DATA ANALYSIS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6455F32-CCEF-24E3-9A01-2AF4AFA96CFD}"/>
              </a:ext>
            </a:extLst>
          </p:cNvPr>
          <p:cNvSpPr txBox="1"/>
          <p:nvPr/>
        </p:nvSpPr>
        <p:spPr>
          <a:xfrm>
            <a:off x="1621766" y="1525369"/>
            <a:ext cx="533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comments have a low count on most attributes.</a:t>
            </a:r>
          </a:p>
          <a:p>
            <a:r>
              <a:rPr lang="en-US" dirty="0"/>
              <a:t>There are some outlier that must be removed.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A4EF1C-A79C-31D3-B49B-540648A0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84" y="2171700"/>
            <a:ext cx="6753225" cy="460057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7F06E2-21D1-8CFE-ADF4-40270C60DF1B}"/>
              </a:ext>
            </a:extLst>
          </p:cNvPr>
          <p:cNvSpPr txBox="1"/>
          <p:nvPr/>
        </p:nvSpPr>
        <p:spPr>
          <a:xfrm>
            <a:off x="7755148" y="3429000"/>
            <a:ext cx="41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the correlation matrix, no attributes</a:t>
            </a:r>
          </a:p>
          <a:p>
            <a:pPr algn="ctr"/>
            <a:r>
              <a:rPr lang="en-US" dirty="0"/>
              <a:t>seems to be strongly correlated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324D40-7831-BFED-782C-F10C9BDE9226}"/>
              </a:ext>
            </a:extLst>
          </p:cNvPr>
          <p:cNvSpPr txBox="1"/>
          <p:nvPr/>
        </p:nvSpPr>
        <p:spPr>
          <a:xfrm>
            <a:off x="8732248" y="4806048"/>
            <a:ext cx="22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attribute dropped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DE27DCB-D189-9116-FFAC-0E10D7F3EE64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9836007" y="4075331"/>
            <a:ext cx="5" cy="73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4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24FDA-150F-4E4D-49CD-8176C7D2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ROADMAP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122C14A1-528F-1435-089A-7C3204585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76709"/>
            <a:ext cx="10157749" cy="54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90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A9DEA-AD0D-8032-0487-C4ADF3DD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37962" cy="1485900"/>
          </a:xfrm>
        </p:spPr>
        <p:txBody>
          <a:bodyPr/>
          <a:lstStyle/>
          <a:p>
            <a:pPr algn="ctr"/>
            <a:r>
              <a:rPr lang="it-IT" b="1" dirty="0"/>
              <a:t>FEATURE ENGINEERING – </a:t>
            </a:r>
            <a:r>
              <a:rPr lang="it-IT" b="1" dirty="0" err="1"/>
              <a:t>outlier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r>
              <a:rPr lang="it-IT" b="1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937CED-7F41-45BC-1107-4BC1F84A8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86" y="1406874"/>
            <a:ext cx="8862828" cy="2232853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3AD4AF77-BBFD-1456-EE07-8593F2EC1F61}"/>
              </a:ext>
            </a:extLst>
          </p:cNvPr>
          <p:cNvSpPr/>
          <p:nvPr/>
        </p:nvSpPr>
        <p:spPr>
          <a:xfrm>
            <a:off x="2527540" y="3394185"/>
            <a:ext cx="8076074" cy="2455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80C0AD-AAA0-B48D-F35E-EF79B94034E7}"/>
              </a:ext>
            </a:extLst>
          </p:cNvPr>
          <p:cNvSpPr txBox="1"/>
          <p:nvPr/>
        </p:nvSpPr>
        <p:spPr>
          <a:xfrm>
            <a:off x="4054415" y="3817500"/>
            <a:ext cx="422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Z-score outlier detection (threshold = 3.5)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59796BB-508E-4D29-1B6E-FD2C31A5ECBF}"/>
              </a:ext>
            </a:extLst>
          </p:cNvPr>
          <p:cNvSpPr txBox="1"/>
          <p:nvPr/>
        </p:nvSpPr>
        <p:spPr>
          <a:xfrm>
            <a:off x="692271" y="4888493"/>
            <a:ext cx="2335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Outliers for attribute Length -&gt; 9750</a:t>
            </a:r>
          </a:p>
          <a:p>
            <a:r>
              <a:rPr lang="en-US" sz="900" dirty="0"/>
              <a:t>Outliers for attribute Links -&gt; 3428</a:t>
            </a:r>
          </a:p>
          <a:p>
            <a:r>
              <a:rPr lang="en-US" sz="900" dirty="0"/>
              <a:t>Outliers for attribute </a:t>
            </a:r>
            <a:r>
              <a:rPr lang="en-US" sz="900" dirty="0" err="1"/>
              <a:t>Upper_case</a:t>
            </a:r>
            <a:r>
              <a:rPr lang="en-US" sz="900" dirty="0"/>
              <a:t> -&gt; 4049</a:t>
            </a:r>
          </a:p>
          <a:p>
            <a:r>
              <a:rPr lang="en-US" sz="900" dirty="0"/>
              <a:t>Outliers for attribute Profanities -&gt; 5472</a:t>
            </a:r>
          </a:p>
          <a:p>
            <a:r>
              <a:rPr lang="en-US" sz="900" dirty="0"/>
              <a:t>Outliers for attribute Hashtag -&gt; 11532</a:t>
            </a:r>
          </a:p>
          <a:p>
            <a:r>
              <a:rPr lang="en-US" sz="900" dirty="0"/>
              <a:t>Outliers for attribute </a:t>
            </a:r>
            <a:r>
              <a:rPr lang="en-US" sz="900" dirty="0" err="1"/>
              <a:t>User_mentions</a:t>
            </a:r>
            <a:r>
              <a:rPr lang="en-US" sz="900" dirty="0"/>
              <a:t> -&gt; 4789</a:t>
            </a:r>
          </a:p>
          <a:p>
            <a:r>
              <a:rPr lang="en-US" sz="900" dirty="0"/>
              <a:t>Outliers for attribute </a:t>
            </a:r>
            <a:r>
              <a:rPr lang="en-US" sz="900" dirty="0" err="1"/>
              <a:t>Special_char</a:t>
            </a:r>
            <a:r>
              <a:rPr lang="en-US" sz="900" dirty="0"/>
              <a:t> -&gt; 7350</a:t>
            </a:r>
          </a:p>
          <a:p>
            <a:r>
              <a:rPr lang="en-US" sz="900" dirty="0"/>
              <a:t>Outliers for attribute Digits -&gt; 3873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E9D3E70-0CEA-DB84-17F5-74AA594D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73" y="4360801"/>
            <a:ext cx="8893311" cy="225571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F4A86EC-61C3-A0F3-D2A9-FF9E5EA712B3}"/>
              </a:ext>
            </a:extLst>
          </p:cNvPr>
          <p:cNvSpPr txBox="1"/>
          <p:nvPr/>
        </p:nvSpPr>
        <p:spPr>
          <a:xfrm>
            <a:off x="10501222" y="2136611"/>
            <a:ext cx="169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 of training set </a:t>
            </a:r>
          </a:p>
        </p:txBody>
      </p:sp>
    </p:spTree>
    <p:extLst>
      <p:ext uri="{BB962C8B-B14F-4D97-AF65-F5344CB8AC3E}">
        <p14:creationId xmlns:p14="http://schemas.microsoft.com/office/powerpoint/2010/main" val="2786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A9DEA-AD0D-8032-0487-C4ADF3DD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/>
          <a:lstStyle/>
          <a:p>
            <a:pPr algn="ctr"/>
            <a:r>
              <a:rPr lang="it-IT" b="1" dirty="0"/>
              <a:t>FEATURE ENGINEERING – </a:t>
            </a:r>
            <a:r>
              <a:rPr lang="it-IT" b="1" dirty="0" err="1"/>
              <a:t>rebalance</a:t>
            </a:r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C60C07-55D2-1176-754C-644BFBE7E30F}"/>
              </a:ext>
            </a:extLst>
          </p:cNvPr>
          <p:cNvSpPr txBox="1"/>
          <p:nvPr/>
        </p:nvSpPr>
        <p:spPr>
          <a:xfrm>
            <a:off x="1469366" y="1987034"/>
            <a:ext cx="326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distribution of training set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F854E4-EA03-6BB8-53A7-43577E88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66" y="2491430"/>
            <a:ext cx="3238500" cy="339090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6A9FD7B-413B-C0B2-F73B-D58B8E0BB911}"/>
              </a:ext>
            </a:extLst>
          </p:cNvPr>
          <p:cNvCxnSpPr/>
          <p:nvPr/>
        </p:nvCxnSpPr>
        <p:spPr>
          <a:xfrm>
            <a:off x="4951562" y="4186880"/>
            <a:ext cx="2613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956140FB-AEDA-7269-2CB7-C701608C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087" y="2491430"/>
            <a:ext cx="3238500" cy="33909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4E574F4-FB3E-80B7-38AA-7236B6CBA201}"/>
              </a:ext>
            </a:extLst>
          </p:cNvPr>
          <p:cNvSpPr txBox="1"/>
          <p:nvPr/>
        </p:nvSpPr>
        <p:spPr>
          <a:xfrm>
            <a:off x="5370411" y="3863714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Undersample</a:t>
            </a:r>
            <a:endParaRPr lang="en-US" dirty="0"/>
          </a:p>
          <a:p>
            <a:pPr algn="ctr"/>
            <a:r>
              <a:rPr lang="en-US" dirty="0"/>
              <a:t>with replacement </a:t>
            </a:r>
          </a:p>
        </p:txBody>
      </p:sp>
    </p:spTree>
    <p:extLst>
      <p:ext uri="{BB962C8B-B14F-4D97-AF65-F5344CB8AC3E}">
        <p14:creationId xmlns:p14="http://schemas.microsoft.com/office/powerpoint/2010/main" val="267364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A9DEA-AD0D-8032-0487-C4ADF3DD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/>
          <a:lstStyle/>
          <a:p>
            <a:pPr algn="ctr"/>
            <a:r>
              <a:rPr lang="it-IT" b="1" dirty="0"/>
              <a:t>FEATURE ENGINEERING – scaling and TF-IDF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8A059C6-3DA2-8DF0-7BA8-8CD5B006AD32}"/>
              </a:ext>
            </a:extLst>
          </p:cNvPr>
          <p:cNvSpPr txBox="1"/>
          <p:nvPr/>
        </p:nvSpPr>
        <p:spPr>
          <a:xfrm>
            <a:off x="1699698" y="2171700"/>
            <a:ext cx="4560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 are scaled with </a:t>
            </a:r>
            <a:r>
              <a:rPr lang="en-US" dirty="0" err="1"/>
              <a:t>RobustScaler</a:t>
            </a:r>
            <a:r>
              <a:rPr lang="en-US" dirty="0"/>
              <a:t> which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scales the data according to the quantile range</a:t>
            </a:r>
            <a:endParaRPr lang="en-US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EE016B8-8184-278B-244F-EE611B7A6A25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6260049" y="2494865"/>
            <a:ext cx="216822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8DDAB2-C830-3AD9-9DFF-F740C85FF42E}"/>
              </a:ext>
            </a:extLst>
          </p:cNvPr>
          <p:cNvSpPr txBox="1"/>
          <p:nvPr/>
        </p:nvSpPr>
        <p:spPr>
          <a:xfrm>
            <a:off x="8428270" y="2310199"/>
            <a:ext cx="239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robust to outliers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1B224D0-F860-04F3-6D93-3E953951D755}"/>
              </a:ext>
            </a:extLst>
          </p:cNvPr>
          <p:cNvSpPr txBox="1"/>
          <p:nvPr/>
        </p:nvSpPr>
        <p:spPr>
          <a:xfrm>
            <a:off x="2891403" y="3495068"/>
            <a:ext cx="654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data are converted to numerical values by means of TF-IDF </a:t>
            </a:r>
          </a:p>
          <a:p>
            <a:pPr algn="ctr"/>
            <a:r>
              <a:rPr lang="en-US" dirty="0"/>
              <a:t>(term frequency–inverse document frequency)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13DB510-D6DE-8BCC-D336-DFA12B11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972" y="4324451"/>
            <a:ext cx="1088470" cy="68450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9EB945D-11CD-06F1-B303-92DEBB56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069" y="4343535"/>
            <a:ext cx="2132894" cy="64633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A3BF8DA-1A55-99F5-C6EC-31E50204E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591" y="4432062"/>
            <a:ext cx="2607114" cy="46928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3F3F52B-E085-5F09-E607-F54F719C1C0D}"/>
              </a:ext>
            </a:extLst>
          </p:cNvPr>
          <p:cNvSpPr txBox="1"/>
          <p:nvPr/>
        </p:nvSpPr>
        <p:spPr>
          <a:xfrm>
            <a:off x="2891403" y="5280529"/>
            <a:ext cx="654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Directly proportional to the frequency in the document</a:t>
            </a:r>
          </a:p>
          <a:p>
            <a:pPr algn="ctr"/>
            <a:r>
              <a:rPr lang="en-US" dirty="0"/>
              <a:t>Inversely proportional to the frequency in the collection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9657FDD-5243-FF3B-A5F2-DD8DA4BC7392}"/>
              </a:ext>
            </a:extLst>
          </p:cNvPr>
          <p:cNvSpPr txBox="1"/>
          <p:nvPr/>
        </p:nvSpPr>
        <p:spPr>
          <a:xfrm>
            <a:off x="1774045" y="6121380"/>
            <a:ext cx="909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(both techniques are applied by fitting with the training set and then transforming both sets)</a:t>
            </a:r>
          </a:p>
        </p:txBody>
      </p:sp>
    </p:spTree>
    <p:extLst>
      <p:ext uri="{BB962C8B-B14F-4D97-AF65-F5344CB8AC3E}">
        <p14:creationId xmlns:p14="http://schemas.microsoft.com/office/powerpoint/2010/main" val="111647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24FDA-150F-4E4D-49CD-8176C7D2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ROADMAP</a:t>
            </a: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F2785C0-5062-0E0E-5837-ADCE55D9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85335"/>
            <a:ext cx="10173772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A11624-A623-D796-7E06-CF2C76F6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WHAT ARE WE DEALING WITH?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0FA3D6-9EBD-79CC-DCCF-3E9DC8BD8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027" y="1659653"/>
            <a:ext cx="6081622" cy="16097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1800" dirty="0"/>
              <a:t>Social media are a way for users to </a:t>
            </a:r>
            <a:r>
              <a:rPr lang="en-AU" sz="1800" dirty="0"/>
              <a:t>interact</a:t>
            </a:r>
            <a:r>
              <a:rPr lang="it-IT" sz="1800" dirty="0"/>
              <a:t> with </a:t>
            </a:r>
            <a:r>
              <a:rPr lang="it-IT" sz="1800" dirty="0" err="1"/>
              <a:t>each</a:t>
            </a:r>
            <a:r>
              <a:rPr lang="it-IT" sz="1800" dirty="0"/>
              <a:t> </a:t>
            </a:r>
            <a:r>
              <a:rPr lang="it-IT" sz="1800" dirty="0" err="1"/>
              <a:t>other</a:t>
            </a:r>
            <a:endParaRPr lang="it-IT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sz="1800" dirty="0"/>
              <a:t>People </a:t>
            </a:r>
            <a:r>
              <a:rPr lang="it-IT" sz="1800" dirty="0" err="1"/>
              <a:t>tend</a:t>
            </a:r>
            <a:r>
              <a:rPr lang="it-IT" sz="1800" dirty="0"/>
              <a:t> to be «a bit aggressive» </a:t>
            </a:r>
            <a:r>
              <a:rPr lang="it-IT" sz="1800" dirty="0" err="1"/>
              <a:t>when</a:t>
            </a:r>
            <a:r>
              <a:rPr lang="it-IT" sz="1800" dirty="0"/>
              <a:t> </a:t>
            </a:r>
            <a:r>
              <a:rPr lang="it-IT" sz="1800" dirty="0" err="1"/>
              <a:t>typing</a:t>
            </a:r>
            <a:r>
              <a:rPr lang="it-IT" sz="1800" dirty="0"/>
              <a:t> </a:t>
            </a:r>
            <a:r>
              <a:rPr lang="it-IT" sz="1800" dirty="0" err="1"/>
              <a:t>behind</a:t>
            </a:r>
            <a:r>
              <a:rPr lang="it-IT" sz="1800" dirty="0"/>
              <a:t> a monitor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Picture 2" descr="Jim Carrey Typing GIF">
            <a:extLst>
              <a:ext uri="{FF2B5EF4-FFF2-40B4-BE49-F238E27FC236}">
                <a16:creationId xmlns:a16="http://schemas.microsoft.com/office/drawing/2014/main" id="{1347456A-45A5-C154-EF8C-2ACBC1E3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88" y="1659653"/>
            <a:ext cx="4255609" cy="244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ping Students Deal With Cyberbullies | NEA">
            <a:extLst>
              <a:ext uri="{FF2B5EF4-FFF2-40B4-BE49-F238E27FC236}">
                <a16:creationId xmlns:a16="http://schemas.microsoft.com/office/drawing/2014/main" id="{F9B3ACF1-2CAA-15E7-8F32-7407F0390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89" y="4270705"/>
            <a:ext cx="4255609" cy="244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emium Vector | Cute funny think emoji smile face with question mark.  vector flat line doodle cartoon kawaii character illustration icon.  isolated on white background. yellow emoji circle think character concept">
            <a:extLst>
              <a:ext uri="{FF2B5EF4-FFF2-40B4-BE49-F238E27FC236}">
                <a16:creationId xmlns:a16="http://schemas.microsoft.com/office/drawing/2014/main" id="{9F70A890-F4B6-D13F-7C0C-F174ABD9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7" y="5290452"/>
            <a:ext cx="522796" cy="52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96981A-8153-3990-32BB-EDB711941B8E}"/>
              </a:ext>
            </a:extLst>
          </p:cNvPr>
          <p:cNvSpPr txBox="1"/>
          <p:nvPr/>
        </p:nvSpPr>
        <p:spPr>
          <a:xfrm>
            <a:off x="923027" y="3269411"/>
            <a:ext cx="593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Cyberbullying</a:t>
            </a:r>
            <a:r>
              <a:rPr lang="it-IT" dirty="0"/>
              <a:t>, </a:t>
            </a:r>
            <a:r>
              <a:rPr lang="it-IT" dirty="0" err="1"/>
              <a:t>racism</a:t>
            </a:r>
            <a:r>
              <a:rPr lang="it-IT" dirty="0"/>
              <a:t>, </a:t>
            </a:r>
            <a:r>
              <a:rPr lang="it-IT" dirty="0" err="1"/>
              <a:t>homofobia</a:t>
            </a:r>
            <a:r>
              <a:rPr lang="it-IT" dirty="0"/>
              <a:t>, offensive </a:t>
            </a:r>
            <a:r>
              <a:rPr lang="it-IT" dirty="0" err="1"/>
              <a:t>language</a:t>
            </a:r>
            <a:r>
              <a:rPr lang="it-IT" dirty="0"/>
              <a:t> are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threats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must be </a:t>
            </a:r>
            <a:r>
              <a:rPr lang="it-IT" dirty="0" err="1"/>
              <a:t>addressed</a:t>
            </a:r>
            <a:r>
              <a:rPr lang="it-IT" dirty="0"/>
              <a:t> </a:t>
            </a:r>
          </a:p>
          <a:p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27C973-E70F-3F40-E094-4E9A653C6BFA}"/>
              </a:ext>
            </a:extLst>
          </p:cNvPr>
          <p:cNvSpPr txBox="1"/>
          <p:nvPr/>
        </p:nvSpPr>
        <p:spPr>
          <a:xfrm>
            <a:off x="1111458" y="4673859"/>
            <a:ext cx="498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 way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comment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hate speech?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9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24FDA-150F-4E4D-49CD-8176C7D2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MODEL SELECTION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9FADAB-0AE5-38D4-7E34-A24F10B4ED8B}"/>
              </a:ext>
            </a:extLst>
          </p:cNvPr>
          <p:cNvSpPr txBox="1"/>
          <p:nvPr/>
        </p:nvSpPr>
        <p:spPr>
          <a:xfrm>
            <a:off x="1219200" y="1975901"/>
            <a:ext cx="70586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combinations of features selection algorithms and classifiers:</a:t>
            </a:r>
          </a:p>
          <a:p>
            <a:pPr lvl="1"/>
            <a:r>
              <a:rPr lang="en-US" dirty="0"/>
              <a:t>- PCA + Logistic regression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SelectKBest</a:t>
            </a:r>
            <a:r>
              <a:rPr lang="en-US" dirty="0"/>
              <a:t> (</a:t>
            </a:r>
            <a:r>
              <a:rPr lang="en-US" dirty="0" err="1"/>
              <a:t>mutual_info_regression</a:t>
            </a:r>
            <a:r>
              <a:rPr lang="en-US" dirty="0"/>
              <a:t>) + Gradient boosting</a:t>
            </a:r>
          </a:p>
          <a:p>
            <a:pPr lvl="1"/>
            <a:r>
              <a:rPr lang="en-US" dirty="0"/>
              <a:t>- Random forest (</a:t>
            </a:r>
            <a:r>
              <a:rPr lang="en-US" dirty="0" err="1"/>
              <a:t>gini</a:t>
            </a:r>
            <a:r>
              <a:rPr lang="en-US" dirty="0"/>
              <a:t>) + Random forest (</a:t>
            </a:r>
            <a:r>
              <a:rPr lang="en-US" dirty="0" err="1"/>
              <a:t>gini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- RFE (SVM) + SVM</a:t>
            </a:r>
          </a:p>
          <a:p>
            <a:pPr lvl="1"/>
            <a:r>
              <a:rPr lang="en-US" dirty="0"/>
              <a:t>- Random forest (entropy) + </a:t>
            </a:r>
            <a:r>
              <a:rPr lang="en-US" dirty="0" err="1"/>
              <a:t>GaussianNB</a:t>
            </a:r>
            <a:endParaRPr lang="en-US" dirty="0"/>
          </a:p>
          <a:p>
            <a:pPr lvl="1"/>
            <a:r>
              <a:rPr lang="en-US" dirty="0"/>
              <a:t>- Random forest (</a:t>
            </a:r>
            <a:r>
              <a:rPr lang="en-US" dirty="0" err="1"/>
              <a:t>gini</a:t>
            </a:r>
            <a:r>
              <a:rPr lang="en-US" dirty="0"/>
              <a:t>) + Decision tree</a:t>
            </a:r>
          </a:p>
          <a:p>
            <a:pPr lvl="1"/>
            <a:r>
              <a:rPr lang="en-US" dirty="0"/>
              <a:t>- PCA + K-Neighbors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2C25F5-2086-5D13-A48E-46725433313D}"/>
              </a:ext>
            </a:extLst>
          </p:cNvPr>
          <p:cNvSpPr txBox="1"/>
          <p:nvPr/>
        </p:nvSpPr>
        <p:spPr>
          <a:xfrm>
            <a:off x="1219200" y="4532308"/>
            <a:ext cx="9598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combination is run by selecting 50-100-150-200 </a:t>
            </a:r>
            <a:r>
              <a:rPr lang="en-US" dirty="0" err="1"/>
              <a:t>max_features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collected metrics are: accuracy, precision, recall, f1_score, ROC_AUC and confusion matrix</a:t>
            </a:r>
          </a:p>
          <a:p>
            <a:r>
              <a:rPr lang="en-US" dirty="0"/>
              <a:t>They are collected as the mean of the results of cross validation (Stratified cross validation, k=10)</a:t>
            </a:r>
          </a:p>
        </p:txBody>
      </p:sp>
    </p:spTree>
    <p:extLst>
      <p:ext uri="{BB962C8B-B14F-4D97-AF65-F5344CB8AC3E}">
        <p14:creationId xmlns:p14="http://schemas.microsoft.com/office/powerpoint/2010/main" val="1654500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24FDA-150F-4E4D-49CD-8176C7D2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MODEL SELECTION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B952B1A-B430-A43D-A4C4-8FD7663F8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983412" y="1226114"/>
            <a:ext cx="4002656" cy="55640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AE1F7AD-1936-673F-137C-79227F4A3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7533735" y="1226114"/>
            <a:ext cx="4002656" cy="563718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4636EC4-165D-526A-7F17-55C13B4DE1CF}"/>
              </a:ext>
            </a:extLst>
          </p:cNvPr>
          <p:cNvSpPr txBox="1"/>
          <p:nvPr/>
        </p:nvSpPr>
        <p:spPr>
          <a:xfrm>
            <a:off x="5087368" y="1310076"/>
            <a:ext cx="2571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Full results can be found</a:t>
            </a:r>
          </a:p>
          <a:p>
            <a:pPr algn="ctr"/>
            <a:r>
              <a:rPr lang="en-US" dirty="0"/>
              <a:t>here:</a:t>
            </a:r>
          </a:p>
        </p:txBody>
      </p:sp>
      <p:graphicFrame>
        <p:nvGraphicFramePr>
          <p:cNvPr id="12" name="Oggetto 11">
            <a:extLst>
              <a:ext uri="{FF2B5EF4-FFF2-40B4-BE49-F238E27FC236}">
                <a16:creationId xmlns:a16="http://schemas.microsoft.com/office/drawing/2014/main" id="{BCF258A5-8135-7CD4-B87C-4E115DB03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53389"/>
              </p:ext>
            </p:extLst>
          </p:nvPr>
        </p:nvGraphicFramePr>
        <p:xfrm>
          <a:off x="5999912" y="1917811"/>
          <a:ext cx="746064" cy="6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3" imgW="914400" imgH="792417" progId="Acrobat.Document.DC">
                  <p:embed/>
                </p:oleObj>
              </mc:Choice>
              <mc:Fallback>
                <p:oleObj name="Acrobat Document" showAsIcon="1" r:id="rId3" imgW="914400" imgH="79241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9912" y="1917811"/>
                        <a:ext cx="746064" cy="6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1F0CA529-B197-0F96-7064-85B46F617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159" y="2783525"/>
            <a:ext cx="2529337" cy="20681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691D452-9D7B-99ED-BA18-E105826A59E2}"/>
              </a:ext>
            </a:extLst>
          </p:cNvPr>
          <p:cNvSpPr txBox="1"/>
          <p:nvPr/>
        </p:nvSpPr>
        <p:spPr>
          <a:xfrm>
            <a:off x="5494305" y="4797207"/>
            <a:ext cx="16938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Features selected 100</a:t>
            </a:r>
          </a:p>
          <a:p>
            <a:pPr algn="ctr"/>
            <a:r>
              <a:rPr lang="en-US" sz="1200" dirty="0"/>
              <a:t>Model:  Random Forest</a:t>
            </a:r>
          </a:p>
          <a:p>
            <a:pPr algn="ctr"/>
            <a:r>
              <a:rPr lang="en-US" sz="1200" dirty="0"/>
              <a:t>Accuracy: 0.8302</a:t>
            </a:r>
          </a:p>
          <a:p>
            <a:pPr algn="ctr"/>
            <a:r>
              <a:rPr lang="en-US" sz="1200" dirty="0"/>
              <a:t>Precision: 0.8126</a:t>
            </a:r>
          </a:p>
          <a:p>
            <a:pPr algn="ctr"/>
            <a:r>
              <a:rPr lang="en-US" sz="1200" dirty="0"/>
              <a:t>Recall: 0.8547</a:t>
            </a:r>
          </a:p>
          <a:p>
            <a:pPr algn="ctr"/>
            <a:r>
              <a:rPr lang="en-US" sz="1200" dirty="0"/>
              <a:t>F1-Score: 0.8331</a:t>
            </a:r>
          </a:p>
        </p:txBody>
      </p:sp>
    </p:spTree>
    <p:extLst>
      <p:ext uri="{BB962C8B-B14F-4D97-AF65-F5344CB8AC3E}">
        <p14:creationId xmlns:p14="http://schemas.microsoft.com/office/powerpoint/2010/main" val="163150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24FDA-150F-4E4D-49CD-8176C7D2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ROADMAP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BA6E8DE3-6DEC-AC30-6B7D-00FBA491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8" y="1268137"/>
            <a:ext cx="10144665" cy="54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79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616CD6-3DD7-C689-E805-3FAF7483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CONCLUSIONS</a:t>
            </a:r>
            <a:r>
              <a:rPr lang="en-US" dirty="0"/>
              <a:t> – final test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458977-D60D-4514-98DF-A9C577D1A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115665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Random Forest with 100 features (selected with PCA) performed better than other classifiers in all metrics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Tune parameters of the classifier and look for the best combination (custom scoring function) 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CE8B90-E0C4-4379-DA85-2070742C2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74" y="2794958"/>
            <a:ext cx="4190403" cy="252556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C041FEC-8EE6-3EF4-A7D0-668FDBEF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6" y="5882589"/>
            <a:ext cx="5162918" cy="245853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42FC217-354C-5684-9B5A-5554E8C5C2D7}"/>
              </a:ext>
            </a:extLst>
          </p:cNvPr>
          <p:cNvSpPr/>
          <p:nvPr/>
        </p:nvSpPr>
        <p:spPr>
          <a:xfrm>
            <a:off x="5037826" y="3088257"/>
            <a:ext cx="422695" cy="2415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447BA36-F146-A57C-3EAA-5E841455B94A}"/>
              </a:ext>
            </a:extLst>
          </p:cNvPr>
          <p:cNvSpPr/>
          <p:nvPr/>
        </p:nvSpPr>
        <p:spPr>
          <a:xfrm>
            <a:off x="4077419" y="3344265"/>
            <a:ext cx="529087" cy="2789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EF052C6-D7D9-C30F-C71F-F1C763FBEBDF}"/>
              </a:ext>
            </a:extLst>
          </p:cNvPr>
          <p:cNvSpPr/>
          <p:nvPr/>
        </p:nvSpPr>
        <p:spPr>
          <a:xfrm>
            <a:off x="4258574" y="4431102"/>
            <a:ext cx="695864" cy="2789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1D8528F-CE52-E59A-4EE2-0B44EE461A4A}"/>
              </a:ext>
            </a:extLst>
          </p:cNvPr>
          <p:cNvSpPr/>
          <p:nvPr/>
        </p:nvSpPr>
        <p:spPr>
          <a:xfrm>
            <a:off x="4395158" y="3906374"/>
            <a:ext cx="422695" cy="2415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8549B5A-CD39-94F3-1C7D-DC7747B9A061}"/>
              </a:ext>
            </a:extLst>
          </p:cNvPr>
          <p:cNvSpPr/>
          <p:nvPr/>
        </p:nvSpPr>
        <p:spPr>
          <a:xfrm>
            <a:off x="4937185" y="4181029"/>
            <a:ext cx="422695" cy="2415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EDF17A2-6CBF-22BB-0D62-524E49C8293E}"/>
              </a:ext>
            </a:extLst>
          </p:cNvPr>
          <p:cNvSpPr/>
          <p:nvPr/>
        </p:nvSpPr>
        <p:spPr>
          <a:xfrm>
            <a:off x="3602545" y="3642573"/>
            <a:ext cx="589893" cy="2789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B674046-49B5-A427-C9A6-23A6A8092D0C}"/>
              </a:ext>
            </a:extLst>
          </p:cNvPr>
          <p:cNvSpPr txBox="1"/>
          <p:nvPr/>
        </p:nvSpPr>
        <p:spPr>
          <a:xfrm>
            <a:off x="8533681" y="2547129"/>
            <a:ext cx="19071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Accuracy: 0.8532</a:t>
            </a:r>
          </a:p>
          <a:p>
            <a:r>
              <a:rPr lang="en-US" dirty="0"/>
              <a:t>Precision: 0.5246</a:t>
            </a:r>
          </a:p>
          <a:p>
            <a:r>
              <a:rPr lang="en-US" dirty="0"/>
              <a:t>Recall: 0.8067</a:t>
            </a:r>
          </a:p>
          <a:p>
            <a:r>
              <a:rPr lang="en-US" dirty="0"/>
              <a:t>F1-Score: 0.6358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C104243-9108-A5FF-FDD7-CE18A6C2B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422" y="3701537"/>
            <a:ext cx="3779023" cy="30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9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616CD6-3DD7-C689-E805-3FAF7483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CONCLUSIONS</a:t>
            </a:r>
            <a:r>
              <a:rPr lang="en-US" dirty="0"/>
              <a:t> – improvements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9D924D8-7966-4A97-321C-23985065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370" y="1854679"/>
            <a:ext cx="9601200" cy="2027208"/>
          </a:xfrm>
        </p:spPr>
        <p:txBody>
          <a:bodyPr/>
          <a:lstStyle/>
          <a:p>
            <a:r>
              <a:rPr lang="en-US" dirty="0"/>
              <a:t>Final results show a high number of FP (over-censorship?)</a:t>
            </a:r>
          </a:p>
          <a:p>
            <a:r>
              <a:rPr lang="en-US" dirty="0"/>
              <a:t>Improvements can be done:</a:t>
            </a:r>
          </a:p>
          <a:p>
            <a:pPr lvl="1"/>
            <a:r>
              <a:rPr lang="en-US" dirty="0"/>
              <a:t>Try a mix of </a:t>
            </a:r>
            <a:r>
              <a:rPr lang="en-US" dirty="0" err="1"/>
              <a:t>undersampling</a:t>
            </a:r>
            <a:r>
              <a:rPr lang="en-US" dirty="0"/>
              <a:t> and oversampling (SMOTEENN?)</a:t>
            </a:r>
          </a:p>
          <a:p>
            <a:pPr lvl="1"/>
            <a:r>
              <a:rPr lang="en-US" dirty="0"/>
              <a:t>Select more features both during TF-IDF and feature selection algorithms</a:t>
            </a:r>
          </a:p>
          <a:p>
            <a:pPr lvl="1"/>
            <a:r>
              <a:rPr lang="en-US" b="1" dirty="0"/>
              <a:t>TRAIN DIFFERENT MODELS FOR DIFFERENT SOCIAL MEDIA</a:t>
            </a:r>
          </a:p>
        </p:txBody>
      </p:sp>
      <p:pic>
        <p:nvPicPr>
          <p:cNvPr id="1026" name="Picture 2" descr="Social Media Engagement - The Good, The Bad, and The Ugly">
            <a:extLst>
              <a:ext uri="{FF2B5EF4-FFF2-40B4-BE49-F238E27FC236}">
                <a16:creationId xmlns:a16="http://schemas.microsoft.com/office/drawing/2014/main" id="{5C539E10-9481-BD7C-4328-A96A49DA4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105" y="3968151"/>
            <a:ext cx="4437977" cy="272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32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24FDA-150F-4E4D-49CD-8176C7D2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ROADMAP</a:t>
            </a: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564D612D-A713-90F7-AE52-C12CA3DB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02763"/>
            <a:ext cx="10109223" cy="54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0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algn="ctr"/>
            <a:r>
              <a:rPr lang="it-IT" b="1" noProof="1"/>
              <a:t>DATASET AND GOALS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E204501-4DE1-1F73-7904-8B27C7CB5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7850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dataset is taken from </a:t>
            </a:r>
            <a:r>
              <a:rPr lang="en-US" sz="1800" dirty="0">
                <a:hlinkClick r:id="rId3"/>
              </a:rPr>
              <a:t>here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Comments taken from various sources:</a:t>
            </a:r>
          </a:p>
          <a:p>
            <a:endParaRPr lang="en-US" dirty="0"/>
          </a:p>
        </p:txBody>
      </p:sp>
      <p:pic>
        <p:nvPicPr>
          <p:cNvPr id="2050" name="Picture 2" descr="Microsoft Apps">
            <a:extLst>
              <a:ext uri="{FF2B5EF4-FFF2-40B4-BE49-F238E27FC236}">
                <a16:creationId xmlns:a16="http://schemas.microsoft.com/office/drawing/2014/main" id="{702B85CC-84B0-04AB-1C4F-DC92C09B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5" y="3163513"/>
            <a:ext cx="530973" cy="53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(@facebook) / Twitter">
            <a:extLst>
              <a:ext uri="{FF2B5EF4-FFF2-40B4-BE49-F238E27FC236}">
                <a16:creationId xmlns:a16="http://schemas.microsoft.com/office/drawing/2014/main" id="{03390170-D2B8-E9CD-4B54-917CC8A0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428" y="3163513"/>
            <a:ext cx="520460" cy="52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ikipedia - Wikipedia">
            <a:extLst>
              <a:ext uri="{FF2B5EF4-FFF2-40B4-BE49-F238E27FC236}">
                <a16:creationId xmlns:a16="http://schemas.microsoft.com/office/drawing/2014/main" id="{17C0E608-C73D-D5A9-AD76-DC84A253D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798" y="3163513"/>
            <a:ext cx="617873" cy="5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ddit, modifica delle API: l'addestramento delle AI diventerà a pagamento  - HDblog.it">
            <a:extLst>
              <a:ext uri="{FF2B5EF4-FFF2-40B4-BE49-F238E27FC236}">
                <a16:creationId xmlns:a16="http://schemas.microsoft.com/office/drawing/2014/main" id="{C33BB064-BDD6-409B-8C78-A5B31FC0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81" y="3163513"/>
            <a:ext cx="520461" cy="52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YouTube">
            <a:extLst>
              <a:ext uri="{FF2B5EF4-FFF2-40B4-BE49-F238E27FC236}">
                <a16:creationId xmlns:a16="http://schemas.microsoft.com/office/drawing/2014/main" id="{E145F6A5-422B-C502-2EFE-9EDCA0889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951" y="3163513"/>
            <a:ext cx="522888" cy="52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nstagram - App su Google Play">
            <a:extLst>
              <a:ext uri="{FF2B5EF4-FFF2-40B4-BE49-F238E27FC236}">
                <a16:creationId xmlns:a16="http://schemas.microsoft.com/office/drawing/2014/main" id="{2B38FFB3-070E-618C-B75C-2969F65F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322" y="3160188"/>
            <a:ext cx="523785" cy="5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123D6A6-A21A-0AC2-F81E-83E7B5FF4C6A}"/>
              </a:ext>
            </a:extLst>
          </p:cNvPr>
          <p:cNvSpPr txBox="1"/>
          <p:nvPr/>
        </p:nvSpPr>
        <p:spPr>
          <a:xfrm>
            <a:off x="1374215" y="4479180"/>
            <a:ext cx="442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comment is labeled as Hateful or Not</a:t>
            </a:r>
          </a:p>
        </p:txBody>
      </p:sp>
      <p:pic>
        <p:nvPicPr>
          <p:cNvPr id="2062" name="Picture 14" descr="🤬 Faccina Con Simboli Sulla Bocca Emoji">
            <a:extLst>
              <a:ext uri="{FF2B5EF4-FFF2-40B4-BE49-F238E27FC236}">
                <a16:creationId xmlns:a16="http://schemas.microsoft.com/office/drawing/2014/main" id="{96468761-590A-E88A-788E-E97656075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308198"/>
            <a:ext cx="523785" cy="5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moji Smiley Sticker, good mood, face, smiley, sticker png | PNGWing">
            <a:extLst>
              <a:ext uri="{FF2B5EF4-FFF2-40B4-BE49-F238E27FC236}">
                <a16:creationId xmlns:a16="http://schemas.microsoft.com/office/drawing/2014/main" id="{3C49DC61-331E-9DB8-6729-4E21A9F5D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102" y="4313349"/>
            <a:ext cx="796576" cy="51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FD42B-BCE3-14F0-361A-713156016ACC}"/>
              </a:ext>
            </a:extLst>
          </p:cNvPr>
          <p:cNvSpPr txBox="1"/>
          <p:nvPr/>
        </p:nvSpPr>
        <p:spPr>
          <a:xfrm>
            <a:off x="6558604" y="4339257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Bauhaus 93" panose="04030905020B02020C02" pitchFamily="82" charset="0"/>
              </a:rPr>
              <a:t>vs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FE5190-8CC2-07D8-260F-603836E2D8F0}"/>
              </a:ext>
            </a:extLst>
          </p:cNvPr>
          <p:cNvSpPr txBox="1"/>
          <p:nvPr/>
        </p:nvSpPr>
        <p:spPr>
          <a:xfrm>
            <a:off x="1371600" y="5411535"/>
            <a:ext cx="545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 we train a classifier and censor those comments?</a:t>
            </a:r>
          </a:p>
        </p:txBody>
      </p:sp>
      <p:pic>
        <p:nvPicPr>
          <p:cNvPr id="10" name="Immagine 9" descr="Immagine che contiene schermata, diagramma, design, clipart&#10;&#10;Descrizione generata automaticamente">
            <a:extLst>
              <a:ext uri="{FF2B5EF4-FFF2-40B4-BE49-F238E27FC236}">
                <a16:creationId xmlns:a16="http://schemas.microsoft.com/office/drawing/2014/main" id="{20EA5A97-825B-33BB-F6FC-FD02C785E4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4331" y="2447964"/>
            <a:ext cx="3686954" cy="25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0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24FDA-150F-4E4D-49CD-8176C7D2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ROADMAP</a:t>
            </a:r>
          </a:p>
        </p:txBody>
      </p:sp>
      <p:pic>
        <p:nvPicPr>
          <p:cNvPr id="3090" name="Immagine 3089">
            <a:extLst>
              <a:ext uri="{FF2B5EF4-FFF2-40B4-BE49-F238E27FC236}">
                <a16:creationId xmlns:a16="http://schemas.microsoft.com/office/drawing/2014/main" id="{015091D0-6686-B065-18F6-8080538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51" y="1498839"/>
            <a:ext cx="9722339" cy="52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22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96ABF3-3F7C-FCE6-784A-9EE6749E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FEATURES </a:t>
            </a:r>
            <a:r>
              <a:rPr lang="en-US" b="1" dirty="0"/>
              <a:t>EXTRACTION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0CEFD2D-1A2C-332B-8FDA-1ACC472F1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485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dataset has the following structure: 842336x2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Content: the comment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Label: 0 / 1 (No hateful / Hateful)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87552" lvl="2" indent="0">
              <a:buNone/>
            </a:pP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184F86A-1FE2-8151-A59E-85529027B121}"/>
              </a:ext>
            </a:extLst>
          </p:cNvPr>
          <p:cNvSpPr txBox="1"/>
          <p:nvPr/>
        </p:nvSpPr>
        <p:spPr>
          <a:xfrm>
            <a:off x="1371600" y="4040158"/>
            <a:ext cx="63816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features can be extracted from a social media comment?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Hashtags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Hyperlinks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User mentions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Digits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Length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Upper case chars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Special chars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Profanities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9A6F24D-FB07-E3E3-90BB-2F6C1E49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4" y="3555494"/>
            <a:ext cx="1145875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4CFCB8-68A8-A7E9-58C3-FDB91019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FEATURES EXTRACTION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BEC0C9-18B7-396D-33B0-060B54FA5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485900"/>
          </a:xfrm>
        </p:spPr>
        <p:txBody>
          <a:bodyPr/>
          <a:lstStyle/>
          <a:p>
            <a:r>
              <a:rPr lang="it-IT" dirty="0"/>
              <a:t>Feature </a:t>
            </a:r>
            <a:r>
              <a:rPr lang="it-IT" dirty="0" err="1"/>
              <a:t>extraction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: (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raw</a:t>
            </a:r>
            <a:r>
              <a:rPr lang="it-IT" dirty="0"/>
              <a:t> data)</a:t>
            </a:r>
          </a:p>
          <a:p>
            <a:pPr marL="0" indent="0" algn="ctr">
              <a:buNone/>
            </a:pPr>
            <a:r>
              <a:rPr lang="en-US" dirty="0"/>
              <a:t>For all the asshole who don’t understand what fascism is, it’s literally on our doorstep, happening now at a southern border near you. #Fucktrump #ImpeachmentNOW #ImpeachTheMFer  #ImpeachTrump </a:t>
            </a:r>
            <a:r>
              <a:rPr lang="en-US" dirty="0">
                <a:hlinkClick r:id="rId2"/>
              </a:rPr>
              <a:t>https://t.co/vVv5cNGd5F</a:t>
            </a:r>
            <a:endParaRPr lang="en-US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40D54F-6F81-9AC2-B1E5-08C12EAE926C}"/>
              </a:ext>
            </a:extLst>
          </p:cNvPr>
          <p:cNvSpPr txBox="1"/>
          <p:nvPr/>
        </p:nvSpPr>
        <p:spPr>
          <a:xfrm>
            <a:off x="1371600" y="4011283"/>
            <a:ext cx="38681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Count and remove all links =&gt; 1</a:t>
            </a:r>
          </a:p>
          <a:p>
            <a:pPr marL="342900" indent="-342900">
              <a:buAutoNum type="arabicParenR"/>
            </a:pPr>
            <a:r>
              <a:rPr lang="en-US" dirty="0"/>
              <a:t>Calculate the length =&gt; 191</a:t>
            </a:r>
          </a:p>
          <a:p>
            <a:pPr marL="342900" indent="-342900">
              <a:buAutoNum type="arabicParenR"/>
            </a:pPr>
            <a:r>
              <a:rPr lang="en-US" dirty="0"/>
              <a:t>Count the upper case chars =&gt; 12</a:t>
            </a:r>
          </a:p>
          <a:p>
            <a:pPr marL="342900" indent="-342900">
              <a:buAutoNum type="arabicParenR"/>
            </a:pPr>
            <a:r>
              <a:rPr lang="en-US" dirty="0"/>
              <a:t>Count the hashtags =&gt; 4</a:t>
            </a:r>
          </a:p>
          <a:p>
            <a:pPr marL="342900" indent="-342900">
              <a:buAutoNum type="arabicParenR"/>
            </a:pPr>
            <a:r>
              <a:rPr lang="en-US" dirty="0"/>
              <a:t>Count the user mentions =&gt; 0</a:t>
            </a:r>
          </a:p>
          <a:p>
            <a:pPr marL="342900" indent="-342900">
              <a:buAutoNum type="arabicParenR"/>
            </a:pPr>
            <a:r>
              <a:rPr lang="en-US" dirty="0"/>
              <a:t>Count the digits =&gt; 0</a:t>
            </a:r>
          </a:p>
          <a:p>
            <a:pPr marL="342900" indent="-342900">
              <a:buAutoNum type="arabicParenR"/>
            </a:pPr>
            <a:r>
              <a:rPr lang="en-US" dirty="0"/>
              <a:t>Count the special chars =&gt; 7</a:t>
            </a:r>
          </a:p>
        </p:txBody>
      </p:sp>
    </p:spTree>
    <p:extLst>
      <p:ext uri="{BB962C8B-B14F-4D97-AF65-F5344CB8AC3E}">
        <p14:creationId xmlns:p14="http://schemas.microsoft.com/office/powerpoint/2010/main" val="309619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4CFCB8-68A8-A7E9-58C3-FDB91019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FEATURES EXTRACTION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BEC0C9-18B7-396D-33B0-060B54FA5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6053"/>
            <a:ext cx="9601200" cy="879894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People use </a:t>
            </a:r>
            <a:r>
              <a:rPr lang="it-IT" dirty="0" err="1"/>
              <a:t>tricks</a:t>
            </a:r>
            <a:r>
              <a:rPr lang="it-IT" dirty="0"/>
              <a:t> to </a:t>
            </a:r>
            <a:r>
              <a:rPr lang="it-IT" dirty="0" err="1"/>
              <a:t>mislead</a:t>
            </a:r>
            <a:r>
              <a:rPr lang="it-IT" dirty="0"/>
              <a:t> </a:t>
            </a:r>
            <a:r>
              <a:rPr lang="it-IT" dirty="0" err="1"/>
              <a:t>censorship</a:t>
            </a:r>
            <a:r>
              <a:rPr lang="it-IT" dirty="0"/>
              <a:t>: B1TCH </a:t>
            </a:r>
            <a:r>
              <a:rPr lang="it-IT" dirty="0" err="1"/>
              <a:t>instead</a:t>
            </a:r>
            <a:r>
              <a:rPr lang="it-IT" dirty="0"/>
              <a:t> of BITCH, S3X </a:t>
            </a:r>
            <a:r>
              <a:rPr lang="it-IT" dirty="0" err="1"/>
              <a:t>instead</a:t>
            </a:r>
            <a:r>
              <a:rPr lang="it-IT" dirty="0"/>
              <a:t> of SEX</a:t>
            </a:r>
          </a:p>
          <a:p>
            <a:pPr marL="0" indent="0">
              <a:buNone/>
            </a:pP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analyzing</a:t>
            </a:r>
            <a:r>
              <a:rPr lang="it-IT" dirty="0"/>
              <a:t> </a:t>
            </a:r>
            <a:r>
              <a:rPr lang="it-IT" dirty="0" err="1"/>
              <a:t>profanities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replace</a:t>
            </a:r>
            <a:r>
              <a:rPr lang="it-IT" dirty="0"/>
              <a:t> </a:t>
            </a:r>
            <a:r>
              <a:rPr lang="it-IT" dirty="0" err="1"/>
              <a:t>contracted</a:t>
            </a:r>
            <a:r>
              <a:rPr lang="it-IT" dirty="0"/>
              <a:t> </a:t>
            </a:r>
            <a:r>
              <a:rPr lang="it-IT" dirty="0" err="1"/>
              <a:t>forms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full </a:t>
            </a:r>
            <a:r>
              <a:rPr lang="it-IT" dirty="0" err="1"/>
              <a:t>form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7658316-7AAE-25DA-EC4D-B04906C11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04" y="3001991"/>
            <a:ext cx="2264490" cy="3756827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7FF5E43-3C45-A56C-FBFE-31B30F66E381}"/>
              </a:ext>
            </a:extLst>
          </p:cNvPr>
          <p:cNvCxnSpPr/>
          <p:nvPr/>
        </p:nvCxnSpPr>
        <p:spPr>
          <a:xfrm>
            <a:off x="4123426" y="4830792"/>
            <a:ext cx="2242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F4D01CA-ECFA-D67E-65EC-8571C288BA80}"/>
              </a:ext>
            </a:extLst>
          </p:cNvPr>
          <p:cNvSpPr txBox="1"/>
          <p:nvPr/>
        </p:nvSpPr>
        <p:spPr>
          <a:xfrm>
            <a:off x="6942338" y="3670638"/>
            <a:ext cx="3603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all the asshole who </a:t>
            </a:r>
            <a:r>
              <a:rPr lang="en-US" b="1" dirty="0"/>
              <a:t>do not </a:t>
            </a:r>
            <a:r>
              <a:rPr lang="en-US" dirty="0"/>
              <a:t>understand what fascism is </a:t>
            </a:r>
            <a:r>
              <a:rPr lang="en-US" b="1" dirty="0"/>
              <a:t>it is </a:t>
            </a:r>
            <a:r>
              <a:rPr lang="en-US" dirty="0"/>
              <a:t>literally on our doorstep happening now at a southern border near you </a:t>
            </a:r>
            <a:r>
              <a:rPr lang="en-US" dirty="0" err="1"/>
              <a:t>Fucktrump</a:t>
            </a:r>
            <a:r>
              <a:rPr lang="en-US" dirty="0"/>
              <a:t> </a:t>
            </a:r>
            <a:r>
              <a:rPr lang="en-US" dirty="0" err="1"/>
              <a:t>ImpeachmentNOW</a:t>
            </a:r>
            <a:r>
              <a:rPr lang="en-US" dirty="0"/>
              <a:t> </a:t>
            </a:r>
            <a:r>
              <a:rPr lang="en-US" dirty="0" err="1"/>
              <a:t>ImpeachTheMFer</a:t>
            </a:r>
            <a:r>
              <a:rPr lang="en-US" dirty="0"/>
              <a:t> </a:t>
            </a:r>
            <a:r>
              <a:rPr lang="en-US" dirty="0" err="1"/>
              <a:t>ImpeachTrump</a:t>
            </a:r>
            <a:endParaRPr lang="en-US" dirty="0"/>
          </a:p>
          <a:p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410EFC-651D-3324-0020-390D7157AC0B}"/>
              </a:ext>
            </a:extLst>
          </p:cNvPr>
          <p:cNvSpPr txBox="1"/>
          <p:nvPr/>
        </p:nvSpPr>
        <p:spPr>
          <a:xfrm>
            <a:off x="1758331" y="267012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Contraction.json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8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4CFCB8-68A8-A7E9-58C3-FDB91019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DATA CLEANING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BEC0C9-18B7-396D-33B0-060B54FA5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18" y="3415553"/>
            <a:ext cx="966158" cy="14859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Last steps: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9864617-C7BA-87A7-CA79-AA5AC858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31" y="1796099"/>
            <a:ext cx="1127858" cy="472480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33D05C-B0F2-3D61-40A4-03C420B0FB61}"/>
              </a:ext>
            </a:extLst>
          </p:cNvPr>
          <p:cNvSpPr txBox="1"/>
          <p:nvPr/>
        </p:nvSpPr>
        <p:spPr>
          <a:xfrm>
            <a:off x="2448505" y="1428750"/>
            <a:ext cx="160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Profanities.csv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D2FAE2B-E146-9AA1-550D-A710BC04D887}"/>
              </a:ext>
            </a:extLst>
          </p:cNvPr>
          <p:cNvCxnSpPr>
            <a:cxnSpLocks/>
          </p:cNvCxnSpPr>
          <p:nvPr/>
        </p:nvCxnSpPr>
        <p:spPr>
          <a:xfrm>
            <a:off x="1707102" y="3784368"/>
            <a:ext cx="883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515328-625B-3D1D-4508-97250A7DD116}"/>
              </a:ext>
            </a:extLst>
          </p:cNvPr>
          <p:cNvSpPr txBox="1"/>
          <p:nvPr/>
        </p:nvSpPr>
        <p:spPr>
          <a:xfrm>
            <a:off x="1801139" y="340488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B39730-89B3-CB3D-AAF3-912DAC5CA1C9}"/>
              </a:ext>
            </a:extLst>
          </p:cNvPr>
          <p:cNvSpPr txBox="1"/>
          <p:nvPr/>
        </p:nvSpPr>
        <p:spPr>
          <a:xfrm>
            <a:off x="3876223" y="3399054"/>
            <a:ext cx="90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29F1847-3CBF-CAEB-9E2F-79ED9604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29" y="1774011"/>
            <a:ext cx="611522" cy="471991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41CDEEA-B439-2960-E348-7BAE69BE24C8}"/>
              </a:ext>
            </a:extLst>
          </p:cNvPr>
          <p:cNvSpPr txBox="1"/>
          <p:nvPr/>
        </p:nvSpPr>
        <p:spPr>
          <a:xfrm>
            <a:off x="4159222" y="1404679"/>
            <a:ext cx="190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NLTK’s </a:t>
            </a:r>
            <a:r>
              <a:rPr lang="en-US" dirty="0" err="1"/>
              <a:t>stopwords</a:t>
            </a:r>
            <a:endParaRPr lang="en-US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D0A1623-3F41-BA43-E097-AE1676F41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893" y="3296012"/>
            <a:ext cx="1371719" cy="815411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250749B-20EA-1292-84B9-184644D93121}"/>
              </a:ext>
            </a:extLst>
          </p:cNvPr>
          <p:cNvSpPr txBox="1"/>
          <p:nvPr/>
        </p:nvSpPr>
        <p:spPr>
          <a:xfrm>
            <a:off x="5442341" y="3386679"/>
            <a:ext cx="90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446F734-C0A5-C7B9-C599-F1D5A0BBD2ED}"/>
              </a:ext>
            </a:extLst>
          </p:cNvPr>
          <p:cNvSpPr txBox="1"/>
          <p:nvPr/>
        </p:nvSpPr>
        <p:spPr>
          <a:xfrm>
            <a:off x="9532067" y="292668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Lemmatization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0442C19-9913-4BD9-5DE6-D92CE3C4565B}"/>
              </a:ext>
            </a:extLst>
          </p:cNvPr>
          <p:cNvSpPr txBox="1"/>
          <p:nvPr/>
        </p:nvSpPr>
        <p:spPr>
          <a:xfrm>
            <a:off x="6832593" y="4598000"/>
            <a:ext cx="3709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asshole understand fascism literally doorstep happening southern border near </a:t>
            </a:r>
            <a:r>
              <a:rPr lang="en-US" dirty="0" err="1"/>
              <a:t>Fucktrump</a:t>
            </a:r>
            <a:r>
              <a:rPr lang="en-US" dirty="0"/>
              <a:t> </a:t>
            </a:r>
            <a:r>
              <a:rPr lang="en-US" dirty="0" err="1"/>
              <a:t>ImpeachmentNOW</a:t>
            </a:r>
            <a:r>
              <a:rPr lang="en-US" dirty="0"/>
              <a:t> </a:t>
            </a:r>
            <a:r>
              <a:rPr lang="en-US" dirty="0" err="1"/>
              <a:t>ImpeachTheMFer</a:t>
            </a:r>
            <a:r>
              <a:rPr lang="en-US" dirty="0"/>
              <a:t> </a:t>
            </a:r>
            <a:r>
              <a:rPr lang="en-US" dirty="0" err="1"/>
              <a:t>ImpeachTrump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197DEA0-36E8-C6F2-911E-F7A09CCD1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999" y="3542709"/>
            <a:ext cx="2252592" cy="28196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33C097-F979-33C8-4C37-4A3248048547}"/>
              </a:ext>
            </a:extLst>
          </p:cNvPr>
          <p:cNvSpPr txBox="1"/>
          <p:nvPr/>
        </p:nvSpPr>
        <p:spPr>
          <a:xfrm>
            <a:off x="6319317" y="3202013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Punctuation and digits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DD73745-8836-3980-5AA1-1ABDA1D953DC}"/>
              </a:ext>
            </a:extLst>
          </p:cNvPr>
          <p:cNvCxnSpPr>
            <a:cxnSpLocks/>
          </p:cNvCxnSpPr>
          <p:nvPr/>
        </p:nvCxnSpPr>
        <p:spPr>
          <a:xfrm>
            <a:off x="3876223" y="3756011"/>
            <a:ext cx="883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4F6ED6E4-10C2-0B53-CA67-A3B7BC97F9B3}"/>
              </a:ext>
            </a:extLst>
          </p:cNvPr>
          <p:cNvCxnSpPr>
            <a:cxnSpLocks/>
          </p:cNvCxnSpPr>
          <p:nvPr/>
        </p:nvCxnSpPr>
        <p:spPr>
          <a:xfrm>
            <a:off x="5467549" y="3730777"/>
            <a:ext cx="883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F836D89-8242-1151-6E07-2F66F21C68A7}"/>
              </a:ext>
            </a:extLst>
          </p:cNvPr>
          <p:cNvCxnSpPr>
            <a:cxnSpLocks/>
          </p:cNvCxnSpPr>
          <p:nvPr/>
        </p:nvCxnSpPr>
        <p:spPr>
          <a:xfrm>
            <a:off x="8687273" y="3683691"/>
            <a:ext cx="883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8E0B249-C365-0329-E75A-C8EAF3FD0F4C}"/>
              </a:ext>
            </a:extLst>
          </p:cNvPr>
          <p:cNvSpPr txBox="1"/>
          <p:nvPr/>
        </p:nvSpPr>
        <p:spPr>
          <a:xfrm>
            <a:off x="8668987" y="3334385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</a:t>
            </a:r>
          </a:p>
        </p:txBody>
      </p:sp>
    </p:spTree>
    <p:extLst>
      <p:ext uri="{BB962C8B-B14F-4D97-AF65-F5344CB8AC3E}">
        <p14:creationId xmlns:p14="http://schemas.microsoft.com/office/powerpoint/2010/main" val="129907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7" grpId="0"/>
      <p:bldP spid="20" grpId="0"/>
      <p:bldP spid="22" grpId="0"/>
      <p:bldP spid="23" grpId="0"/>
      <p:bldP spid="9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24FDA-150F-4E4D-49CD-8176C7D2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ROADMAP</a:t>
            </a:r>
          </a:p>
        </p:txBody>
      </p:sp>
      <p:pic>
        <p:nvPicPr>
          <p:cNvPr id="3121" name="Immagine 3120">
            <a:extLst>
              <a:ext uri="{FF2B5EF4-FFF2-40B4-BE49-F238E27FC236}">
                <a16:creationId xmlns:a16="http://schemas.microsoft.com/office/drawing/2014/main" id="{D9ADDF98-E378-DB4A-5947-1ACAF4CC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58" y="1305956"/>
            <a:ext cx="9935257" cy="53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55963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68_TF34357615.potx" id="{C9849CAE-7F69-4ECC-B302-2561ECB74DC5}" vid="{3EABE34E-BA1C-4F0F-85E9-44903E6AE2C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Ritaglio</Template>
  <TotalTime>262</TotalTime>
  <Words>851</Words>
  <Application>Microsoft Office PowerPoint</Application>
  <PresentationFormat>Widescreen</PresentationFormat>
  <Paragraphs>138</Paragraphs>
  <Slides>25</Slides>
  <Notes>2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Bauhaus 93</vt:lpstr>
      <vt:lpstr>Calibri</vt:lpstr>
      <vt:lpstr>Franklin Gothic Book</vt:lpstr>
      <vt:lpstr>Wingdings</vt:lpstr>
      <vt:lpstr>Ritaglio</vt:lpstr>
      <vt:lpstr>Acrobat Document</vt:lpstr>
      <vt:lpstr>HATE SPEECH DETECTION</vt:lpstr>
      <vt:lpstr>WHAT ARE WE DEALING WITH?</vt:lpstr>
      <vt:lpstr>DATASET AND GOALS</vt:lpstr>
      <vt:lpstr>ROADMAP</vt:lpstr>
      <vt:lpstr>FEATURES EXTRACTION</vt:lpstr>
      <vt:lpstr>FEATURES EXTRACTION</vt:lpstr>
      <vt:lpstr>FEATURES EXTRACTION</vt:lpstr>
      <vt:lpstr>DATA CLEANING</vt:lpstr>
      <vt:lpstr>ROADMAP</vt:lpstr>
      <vt:lpstr>DATA ANALYSIS</vt:lpstr>
      <vt:lpstr>DATA ANALYSIS</vt:lpstr>
      <vt:lpstr>DATA ANALYSIS</vt:lpstr>
      <vt:lpstr>DATA ANALYSIS</vt:lpstr>
      <vt:lpstr>DATA ANALYSIS</vt:lpstr>
      <vt:lpstr>ROADMAP</vt:lpstr>
      <vt:lpstr>FEATURE ENGINEERING – outlier detection </vt:lpstr>
      <vt:lpstr>FEATURE ENGINEERING – rebalance</vt:lpstr>
      <vt:lpstr>FEATURE ENGINEERING – scaling and TF-IDF</vt:lpstr>
      <vt:lpstr>ROADMAP</vt:lpstr>
      <vt:lpstr>MODEL SELECTION</vt:lpstr>
      <vt:lpstr>MODEL SELECTION</vt:lpstr>
      <vt:lpstr>ROADMAP</vt:lpstr>
      <vt:lpstr>CONCLUSIONS – final test </vt:lpstr>
      <vt:lpstr>CONCLUSIONS – improvements 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HATE SPEECH DETECTION</dc:title>
  <dc:creator>Filippo Sechi</dc:creator>
  <cp:lastModifiedBy>Filippo Sechi</cp:lastModifiedBy>
  <cp:revision>44</cp:revision>
  <dcterms:created xsi:type="dcterms:W3CDTF">2023-06-01T21:11:08Z</dcterms:created>
  <dcterms:modified xsi:type="dcterms:W3CDTF">2023-06-03T23:13:54Z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